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327" r:id="rId3"/>
    <p:sldId id="328" r:id="rId4"/>
    <p:sldId id="434" r:id="rId5"/>
    <p:sldId id="652" r:id="rId6"/>
    <p:sldId id="616" r:id="rId7"/>
    <p:sldId id="651" r:id="rId8"/>
    <p:sldId id="453" r:id="rId9"/>
    <p:sldId id="454" r:id="rId10"/>
    <p:sldId id="455" r:id="rId11"/>
    <p:sldId id="597" r:id="rId12"/>
    <p:sldId id="456" r:id="rId13"/>
    <p:sldId id="457" r:id="rId14"/>
    <p:sldId id="458" r:id="rId15"/>
    <p:sldId id="274" r:id="rId16"/>
    <p:sldId id="650" r:id="rId17"/>
    <p:sldId id="29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B3D6"/>
    <a:srgbClr val="36B1D2"/>
    <a:srgbClr val="2787A0"/>
    <a:srgbClr val="FF6699"/>
    <a:srgbClr val="FF33CC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3" autoAdjust="0"/>
    <p:restoredTop sz="94622" autoAdjust="0"/>
  </p:normalViewPr>
  <p:slideViewPr>
    <p:cSldViewPr>
      <p:cViewPr varScale="1">
        <p:scale>
          <a:sx n="123" d="100"/>
          <a:sy n="123" d="100"/>
        </p:scale>
        <p:origin x="96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288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0F4C379C-0294-406E-8F98-B3FA5D205CD6}"/>
    <pc:docChg chg="addSld delSld modSld sldOrd">
      <pc:chgData name="Wittman, Barry" userId="bff186cd-6ce8-41ba-8e8c-e85cdef216de" providerId="ADAL" clId="{0F4C379C-0294-406E-8F98-B3FA5D205CD6}" dt="2025-11-05T20:00:21.579" v="94" actId="20577"/>
      <pc:docMkLst>
        <pc:docMk/>
      </pc:docMkLst>
      <pc:sldChg chg="modSp">
        <pc:chgData name="Wittman, Barry" userId="bff186cd-6ce8-41ba-8e8c-e85cdef216de" providerId="ADAL" clId="{0F4C379C-0294-406E-8F98-B3FA5D205CD6}" dt="2025-11-05T19:58:54.335" v="5" actId="20577"/>
        <pc:sldMkLst>
          <pc:docMk/>
          <pc:sldMk cId="0" sldId="256"/>
        </pc:sldMkLst>
        <pc:spChg chg="mod">
          <ac:chgData name="Wittman, Barry" userId="bff186cd-6ce8-41ba-8e8c-e85cdef216de" providerId="ADAL" clId="{0F4C379C-0294-406E-8F98-B3FA5D205CD6}" dt="2025-11-05T19:58:54.335" v="5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F4C379C-0294-406E-8F98-B3FA5D205CD6}" dt="2025-11-05T20:00:21.579" v="94" actId="20577"/>
        <pc:sldMkLst>
          <pc:docMk/>
          <pc:sldMk cId="0" sldId="297"/>
        </pc:sldMkLst>
        <pc:spChg chg="mod">
          <ac:chgData name="Wittman, Barry" userId="bff186cd-6ce8-41ba-8e8c-e85cdef216de" providerId="ADAL" clId="{0F4C379C-0294-406E-8F98-B3FA5D205CD6}" dt="2025-11-05T20:00:21.579" v="94" actId="20577"/>
          <ac:spMkLst>
            <pc:docMk/>
            <pc:sldMk cId="0" sldId="297"/>
            <ac:spMk id="5" creationId="{00000000-0000-0000-0000-000000000000}"/>
          </ac:spMkLst>
        </pc:spChg>
      </pc:sldChg>
      <pc:sldChg chg="del">
        <pc:chgData name="Wittman, Barry" userId="bff186cd-6ce8-41ba-8e8c-e85cdef216de" providerId="ADAL" clId="{0F4C379C-0294-406E-8F98-B3FA5D205CD6}" dt="2025-11-05T19:59:19.425" v="46" actId="2696"/>
        <pc:sldMkLst>
          <pc:docMk/>
          <pc:sldMk cId="3650349215" sldId="448"/>
        </pc:sldMkLst>
      </pc:sldChg>
      <pc:sldChg chg="del">
        <pc:chgData name="Wittman, Barry" userId="bff186cd-6ce8-41ba-8e8c-e85cdef216de" providerId="ADAL" clId="{0F4C379C-0294-406E-8F98-B3FA5D205CD6}" dt="2025-11-05T19:59:19.443" v="47" actId="2696"/>
        <pc:sldMkLst>
          <pc:docMk/>
          <pc:sldMk cId="2280677351" sldId="449"/>
        </pc:sldMkLst>
      </pc:sldChg>
      <pc:sldChg chg="del">
        <pc:chgData name="Wittman, Barry" userId="bff186cd-6ce8-41ba-8e8c-e85cdef216de" providerId="ADAL" clId="{0F4C379C-0294-406E-8F98-B3FA5D205CD6}" dt="2025-11-05T19:59:19.458" v="48" actId="2696"/>
        <pc:sldMkLst>
          <pc:docMk/>
          <pc:sldMk cId="2719232977" sldId="450"/>
        </pc:sldMkLst>
      </pc:sldChg>
      <pc:sldChg chg="del">
        <pc:chgData name="Wittman, Barry" userId="bff186cd-6ce8-41ba-8e8c-e85cdef216de" providerId="ADAL" clId="{0F4C379C-0294-406E-8F98-B3FA5D205CD6}" dt="2025-11-05T19:59:19.473" v="49" actId="2696"/>
        <pc:sldMkLst>
          <pc:docMk/>
          <pc:sldMk cId="4148543111" sldId="451"/>
        </pc:sldMkLst>
      </pc:sldChg>
      <pc:sldChg chg="del">
        <pc:chgData name="Wittman, Barry" userId="bff186cd-6ce8-41ba-8e8c-e85cdef216de" providerId="ADAL" clId="{0F4C379C-0294-406E-8F98-B3FA5D205CD6}" dt="2025-11-05T19:59:19.489" v="50" actId="2696"/>
        <pc:sldMkLst>
          <pc:docMk/>
          <pc:sldMk cId="4052317924" sldId="452"/>
        </pc:sldMkLst>
      </pc:sldChg>
      <pc:sldChg chg="modSp">
        <pc:chgData name="Wittman, Barry" userId="bff186cd-6ce8-41ba-8e8c-e85cdef216de" providerId="ADAL" clId="{0F4C379C-0294-406E-8F98-B3FA5D205CD6}" dt="2025-11-05T19:59:14.441" v="45" actId="20577"/>
        <pc:sldMkLst>
          <pc:docMk/>
          <pc:sldMk cId="640363279" sldId="616"/>
        </pc:sldMkLst>
        <pc:spChg chg="mod">
          <ac:chgData name="Wittman, Barry" userId="bff186cd-6ce8-41ba-8e8c-e85cdef216de" providerId="ADAL" clId="{0F4C379C-0294-406E-8F98-B3FA5D205CD6}" dt="2025-11-05T19:59:14.441" v="45" actId="20577"/>
          <ac:spMkLst>
            <pc:docMk/>
            <pc:sldMk cId="640363279" sldId="616"/>
            <ac:spMk id="2" creationId="{63DB8119-CCFD-45C7-9402-82425DC214D7}"/>
          </ac:spMkLst>
        </pc:spChg>
      </pc:sldChg>
      <pc:sldChg chg="modSp">
        <pc:chgData name="Wittman, Barry" userId="bff186cd-6ce8-41ba-8e8c-e85cdef216de" providerId="ADAL" clId="{0F4C379C-0294-406E-8F98-B3FA5D205CD6}" dt="2025-11-05T20:00:01.025" v="86" actId="20577"/>
        <pc:sldMkLst>
          <pc:docMk/>
          <pc:sldMk cId="0" sldId="650"/>
        </pc:sldMkLst>
        <pc:spChg chg="mod">
          <ac:chgData name="Wittman, Barry" userId="bff186cd-6ce8-41ba-8e8c-e85cdef216de" providerId="ADAL" clId="{0F4C379C-0294-406E-8F98-B3FA5D205CD6}" dt="2025-11-05T20:00:01.025" v="86" actId="20577"/>
          <ac:spMkLst>
            <pc:docMk/>
            <pc:sldMk cId="0" sldId="650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0F4C379C-0294-406E-8F98-B3FA5D205CD6}" dt="2025-11-05T19:59:03.694" v="24" actId="20577"/>
        <pc:sldMkLst>
          <pc:docMk/>
          <pc:sldMk cId="3205240561" sldId="651"/>
        </pc:sldMkLst>
        <pc:spChg chg="mod">
          <ac:chgData name="Wittman, Barry" userId="bff186cd-6ce8-41ba-8e8c-e85cdef216de" providerId="ADAL" clId="{0F4C379C-0294-406E-8F98-B3FA5D205CD6}" dt="2025-11-05T19:59:03.694" v="24" actId="20577"/>
          <ac:spMkLst>
            <pc:docMk/>
            <pc:sldMk cId="3205240561" sldId="651"/>
            <ac:spMk id="2" creationId="{BA0A9CD8-8922-4851-B4E6-DC5A9B35C7E6}"/>
          </ac:spMkLst>
        </pc:spChg>
      </pc:sldChg>
      <pc:sldChg chg="modSp add ord">
        <pc:chgData name="Wittman, Barry" userId="bff186cd-6ce8-41ba-8e8c-e85cdef216de" providerId="ADAL" clId="{0F4C379C-0294-406E-8F98-B3FA5D205CD6}" dt="2025-11-05T19:59:37.623" v="71" actId="20577"/>
        <pc:sldMkLst>
          <pc:docMk/>
          <pc:sldMk cId="3633800866" sldId="652"/>
        </pc:sldMkLst>
        <pc:spChg chg="mod">
          <ac:chgData name="Wittman, Barry" userId="bff186cd-6ce8-41ba-8e8c-e85cdef216de" providerId="ADAL" clId="{0F4C379C-0294-406E-8F98-B3FA5D205CD6}" dt="2025-11-05T19:59:37.623" v="71" actId="20577"/>
          <ac:spMkLst>
            <pc:docMk/>
            <pc:sldMk cId="3633800866" sldId="652"/>
            <ac:spMk id="2" creationId="{1C0D1956-8F08-49B8-9434-4C8BEE96712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66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schneier.com/blog/archives/2022/01/tracking-secret-german-organizations-with-apple-airtags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mmons.wikimedia.org/wiki/File:Airtag_-_3.jpg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4290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12 - Friday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RFID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RFID tags are being put in everything</a:t>
            </a:r>
          </a:p>
          <a:p>
            <a:pPr lvl="1"/>
            <a:r>
              <a:rPr lang="en-US" dirty="0"/>
              <a:t>A tag in your shirt could identify where you bought it and maybe even some unique identifier that could be tied to you in a database</a:t>
            </a:r>
          </a:p>
          <a:p>
            <a:pPr lvl="1"/>
            <a:r>
              <a:rPr lang="en-US" dirty="0"/>
              <a:t>This tag could be scanned as you walk down the street</a:t>
            </a:r>
          </a:p>
          <a:p>
            <a:r>
              <a:rPr lang="en-US" dirty="0"/>
              <a:t>Some people with rare medical conditions have an RFID implanted in their bodies</a:t>
            </a:r>
          </a:p>
          <a:p>
            <a:r>
              <a:rPr lang="en-US" dirty="0"/>
              <a:t>When I first taught this class, the infrastructure did not currently exist to track everyone's movements and activities</a:t>
            </a:r>
          </a:p>
          <a:p>
            <a:r>
              <a:rPr lang="en-US" dirty="0"/>
              <a:t>As the price goes down for RFID tags and their readers, widespread tracking becomes a greater likelihood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515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A850E-1962-4544-9EAC-EF4860039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Apple </a:t>
            </a:r>
            <a:r>
              <a:rPr lang="en-US" dirty="0" err="1"/>
              <a:t>AirTags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0AE5F0-2C93-4A25-98C5-D97F3F1A1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75192"/>
            <a:ext cx="8153400" cy="462560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Apple </a:t>
            </a:r>
            <a:r>
              <a:rPr lang="en-US" dirty="0" err="1"/>
              <a:t>AirTags</a:t>
            </a:r>
            <a:r>
              <a:rPr lang="en-US" dirty="0"/>
              <a:t> were first released in 2021</a:t>
            </a:r>
          </a:p>
          <a:p>
            <a:r>
              <a:rPr lang="en-US" dirty="0"/>
              <a:t>You put them on and in things you worry about losing</a:t>
            </a:r>
          </a:p>
          <a:p>
            <a:r>
              <a:rPr lang="en-US" dirty="0"/>
              <a:t>They use a combination of short-range radio wave technologies like Bluetooth Low Energy, allowing Apple devices to track nearby ones</a:t>
            </a:r>
          </a:p>
          <a:p>
            <a:r>
              <a:rPr lang="en-US" dirty="0"/>
              <a:t>They are, essentially, RFIDs tracked by a global, crowd-sourced network</a:t>
            </a:r>
          </a:p>
          <a:p>
            <a:r>
              <a:rPr lang="en-US" dirty="0"/>
              <a:t>But toss one into someone's backpack or car and you suddenly have a way to stalk them</a:t>
            </a:r>
          </a:p>
          <a:p>
            <a:r>
              <a:rPr lang="en-US" dirty="0"/>
              <a:t>eBay and Etsy buyers have found </a:t>
            </a:r>
            <a:r>
              <a:rPr lang="en-US" dirty="0" err="1"/>
              <a:t>AirTags</a:t>
            </a:r>
            <a:r>
              <a:rPr lang="en-US" dirty="0"/>
              <a:t> with the warning speaker removed in items they have purchased</a:t>
            </a:r>
          </a:p>
          <a:p>
            <a:r>
              <a:rPr lang="en-US" dirty="0"/>
              <a:t>Security blogger </a:t>
            </a:r>
            <a:r>
              <a:rPr lang="en-US" dirty="0">
                <a:hlinkClick r:id="rId2"/>
              </a:rPr>
              <a:t>Bruce </a:t>
            </a:r>
            <a:r>
              <a:rPr lang="en-US" dirty="0" err="1">
                <a:hlinkClick r:id="rId2"/>
              </a:rPr>
              <a:t>Schneier</a:t>
            </a:r>
            <a:r>
              <a:rPr lang="en-US" dirty="0"/>
              <a:t> had a </a:t>
            </a:r>
            <a:r>
              <a:rPr lang="en-US" dirty="0">
                <a:hlinkClick r:id="rId2"/>
              </a:rPr>
              <a:t>post</a:t>
            </a:r>
            <a:r>
              <a:rPr lang="en-US" dirty="0"/>
              <a:t> about how they're being used to track secret government offices</a:t>
            </a:r>
          </a:p>
          <a:p>
            <a:endParaRPr lang="en-US" dirty="0"/>
          </a:p>
        </p:txBody>
      </p:sp>
      <p:pic>
        <p:nvPicPr>
          <p:cNvPr id="4" name="Picture 4" descr="File:Airtag - 3.jpg">
            <a:extLst>
              <a:ext uri="{FF2B5EF4-FFF2-40B4-BE49-F238E27FC236}">
                <a16:creationId xmlns:a16="http://schemas.microsoft.com/office/drawing/2014/main" id="{D22B85EF-1240-4C97-AE59-7531DEA505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0555" y="1775192"/>
            <a:ext cx="3157987" cy="3157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76662EA-E5E9-4CA5-86B7-2F170443792D}"/>
              </a:ext>
            </a:extLst>
          </p:cNvPr>
          <p:cNvSpPr txBox="1"/>
          <p:nvPr/>
        </p:nvSpPr>
        <p:spPr>
          <a:xfrm>
            <a:off x="8873138" y="5029200"/>
            <a:ext cx="315798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Image from: </a:t>
            </a:r>
            <a:r>
              <a:rPr lang="en-US" sz="1000" dirty="0">
                <a:hlinkClick r:id="rId4"/>
              </a:rPr>
              <a:t>https://commons.wikimedia.org/wiki/File:Airtag_-_3.jpg</a:t>
            </a:r>
            <a:endParaRPr lang="en-US" sz="1000" dirty="0"/>
          </a:p>
          <a:p>
            <a:r>
              <a:rPr lang="en-US" sz="1000" dirty="0"/>
              <a:t>By user KKPCW</a:t>
            </a:r>
          </a:p>
          <a:p>
            <a:r>
              <a:rPr lang="en-US" sz="1000" dirty="0"/>
              <a:t>Creative Commons Attribution-Share Alike 4.0 International license</a:t>
            </a:r>
          </a:p>
        </p:txBody>
      </p:sp>
    </p:spTree>
    <p:extLst>
      <p:ext uri="{BB962C8B-B14F-4D97-AF65-F5344CB8AC3E}">
        <p14:creationId xmlns:p14="http://schemas.microsoft.com/office/powerpoint/2010/main" val="311355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Electronic voting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Many polling places throughout the US (and many other countries) use computers to tally votes</a:t>
            </a:r>
          </a:p>
          <a:p>
            <a:r>
              <a:rPr lang="en-US" dirty="0"/>
              <a:t>Voting systems should:</a:t>
            </a:r>
          </a:p>
          <a:p>
            <a:pPr lvl="1"/>
            <a:r>
              <a:rPr lang="en-US" dirty="0"/>
              <a:t>Keep a voter's choices secret</a:t>
            </a:r>
          </a:p>
          <a:p>
            <a:pPr lvl="1"/>
            <a:r>
              <a:rPr lang="en-US" dirty="0"/>
              <a:t>Allow a voter to vote only once</a:t>
            </a:r>
          </a:p>
          <a:p>
            <a:pPr lvl="1"/>
            <a:r>
              <a:rPr lang="en-US" dirty="0"/>
              <a:t>Be tamperproof</a:t>
            </a:r>
          </a:p>
          <a:p>
            <a:pPr lvl="1"/>
            <a:r>
              <a:rPr lang="en-US" dirty="0"/>
              <a:t>Report votes accurately</a:t>
            </a:r>
          </a:p>
          <a:p>
            <a:pPr lvl="1"/>
            <a:r>
              <a:rPr lang="en-US" dirty="0"/>
              <a:t>Be available through the election period</a:t>
            </a:r>
          </a:p>
          <a:p>
            <a:pPr lvl="1"/>
            <a:r>
              <a:rPr lang="en-US" dirty="0"/>
              <a:t>Keep an audit trail to detect irregularities but still not say how an individual voted</a:t>
            </a:r>
          </a:p>
        </p:txBody>
      </p:sp>
    </p:spTree>
    <p:extLst>
      <p:ext uri="{BB962C8B-B14F-4D97-AF65-F5344CB8AC3E}">
        <p14:creationId xmlns:p14="http://schemas.microsoft.com/office/powerpoint/2010/main" val="2223944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Voting is a mess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It's hard to engineer a system that you can guarantee only lets someone vote once and yet not keep track of how they voted</a:t>
            </a:r>
          </a:p>
          <a:p>
            <a:r>
              <a:rPr lang="en-US" dirty="0"/>
              <a:t>The software and hardware design for these systems are generally not publicized</a:t>
            </a:r>
          </a:p>
          <a:p>
            <a:r>
              <a:rPr lang="en-US" dirty="0"/>
              <a:t>Nine companies are currently registered with the U.S. government to make voting systems</a:t>
            </a:r>
          </a:p>
          <a:p>
            <a:r>
              <a:rPr lang="en-US"/>
              <a:t>Internet </a:t>
            </a:r>
            <a:r>
              <a:rPr lang="en-US" dirty="0"/>
              <a:t>voting will probably increase</a:t>
            </a:r>
          </a:p>
          <a:p>
            <a:pPr lvl="1"/>
            <a:r>
              <a:rPr lang="en-US" dirty="0"/>
              <a:t>Some US and UK elections have used it</a:t>
            </a:r>
          </a:p>
          <a:p>
            <a:pPr lvl="1"/>
            <a:r>
              <a:rPr lang="en-US" dirty="0"/>
              <a:t>Estonia has the largest Internet voting system, which relies on a national ID card that can be verified from home using an inexpensive card reader</a:t>
            </a:r>
          </a:p>
        </p:txBody>
      </p:sp>
    </p:spTree>
    <p:extLst>
      <p:ext uri="{BB962C8B-B14F-4D97-AF65-F5344CB8AC3E}">
        <p14:creationId xmlns:p14="http://schemas.microsoft.com/office/powerpoint/2010/main" val="2092242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Voice over IP</a:t>
            </a:r>
            <a:r>
              <a:rPr lang="en-US" dirty="0"/>
              <a:t> (</a:t>
            </a:r>
            <a:r>
              <a:rPr lang="en-US" b="1" dirty="0"/>
              <a:t>VoIP</a:t>
            </a:r>
            <a:r>
              <a:rPr lang="en-US" dirty="0"/>
              <a:t>) is a way to make phone calls over the Internet</a:t>
            </a:r>
          </a:p>
          <a:p>
            <a:pPr lvl="1"/>
            <a:r>
              <a:rPr lang="en-US" dirty="0"/>
              <a:t>Many phone companies actually use VoIP transparent to their users</a:t>
            </a:r>
          </a:p>
          <a:p>
            <a:r>
              <a:rPr lang="en-US" dirty="0"/>
              <a:t>The pandemic saw an increase in VoIP and other forms of Internet video communication</a:t>
            </a:r>
          </a:p>
          <a:p>
            <a:r>
              <a:rPr lang="en-US" dirty="0"/>
              <a:t>VoIP is attractive because long distance costs are essentially zero if you already have high speed Internet</a:t>
            </a:r>
          </a:p>
          <a:p>
            <a:r>
              <a:rPr lang="en-US" dirty="0"/>
              <a:t>Issues:</a:t>
            </a:r>
          </a:p>
          <a:p>
            <a:pPr lvl="1"/>
            <a:r>
              <a:rPr lang="en-US" dirty="0"/>
              <a:t>ISPs and others can track who you're having phone calls with, even if the audio is encrypted</a:t>
            </a:r>
          </a:p>
          <a:p>
            <a:pPr lvl="1"/>
            <a:r>
              <a:rPr lang="en-US" dirty="0"/>
              <a:t>Skype uses 256-bit AES (but it's hard to verify whether Microsoft can eavesdrop or not)</a:t>
            </a:r>
          </a:p>
          <a:p>
            <a:pPr lvl="1"/>
            <a:r>
              <a:rPr lang="en-US" dirty="0"/>
              <a:t>Zoom, Google Hangouts, Microsoft Teams, and Cisco </a:t>
            </a:r>
            <a:r>
              <a:rPr lang="en-US" dirty="0" err="1"/>
              <a:t>Webex</a:t>
            </a:r>
            <a:r>
              <a:rPr lang="en-US" dirty="0"/>
              <a:t> don't use end-to-end encryption, allowing the companies to eavesdrop</a:t>
            </a:r>
          </a:p>
          <a:p>
            <a:pPr lvl="1"/>
            <a:r>
              <a:rPr lang="en-US" dirty="0"/>
              <a:t>WhatsApp claims to use end-to-end encryption</a:t>
            </a:r>
          </a:p>
        </p:txBody>
      </p:sp>
    </p:spTree>
    <p:extLst>
      <p:ext uri="{BB962C8B-B14F-4D97-AF65-F5344CB8AC3E}">
        <p14:creationId xmlns:p14="http://schemas.microsoft.com/office/powerpoint/2010/main" val="2380136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Security planning</a:t>
            </a:r>
            <a:endParaRPr lang="en-US" dirty="0"/>
          </a:p>
          <a:p>
            <a:r>
              <a:rPr lang="en-US" dirty="0"/>
              <a:t>Disasters</a:t>
            </a:r>
          </a:p>
          <a:p>
            <a:r>
              <a:rPr lang="en-US" dirty="0" err="1"/>
              <a:t>Lockpicking</a:t>
            </a:r>
            <a:endParaRPr lang="en-US" dirty="0"/>
          </a:p>
          <a:p>
            <a:r>
              <a:rPr lang="en-US" dirty="0"/>
              <a:t>Jennifer Perez presents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Work on Project 3</a:t>
            </a:r>
          </a:p>
          <a:p>
            <a:pPr lvl="1"/>
            <a:r>
              <a:rPr lang="en-US" dirty="0"/>
              <a:t>Phase 1 due next Friday</a:t>
            </a:r>
          </a:p>
          <a:p>
            <a:r>
              <a:rPr lang="en-US" dirty="0"/>
              <a:t>Keep reading Chapter 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did we talk about last time?</a:t>
            </a:r>
          </a:p>
          <a:p>
            <a:r>
              <a:rPr lang="en-US" dirty="0"/>
              <a:t>Privacy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3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676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72CAC-9441-46A2-A128-083FB2C14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4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0C7D23-DFB0-4DD4-B4A6-7EE29445EE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710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B8119-CCFD-45C7-9402-82425DC21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Abiral</a:t>
            </a:r>
            <a:r>
              <a:rPr lang="en-US" dirty="0"/>
              <a:t> Pokharel Presents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300261-00C7-4F08-A8BA-7D33D17BDE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363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A9CD8-8922-4851-B4E6-DC5A9B35C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 2 Post Mortem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D2938-FE22-46F2-8669-750F33708A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240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Privacy in Emerging Technologies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638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RFID tags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Radio frequency identification</a:t>
            </a:r>
            <a:r>
              <a:rPr lang="en-US" dirty="0"/>
              <a:t> (</a:t>
            </a:r>
            <a:r>
              <a:rPr lang="en-US" b="1" dirty="0"/>
              <a:t>RFID</a:t>
            </a:r>
            <a:r>
              <a:rPr lang="en-US" dirty="0"/>
              <a:t>) </a:t>
            </a:r>
            <a:r>
              <a:rPr lang="en-US" b="1" dirty="0"/>
              <a:t>tags</a:t>
            </a:r>
            <a:r>
              <a:rPr lang="en-US" dirty="0"/>
              <a:t> are usually small, inexpensive transmitters </a:t>
            </a:r>
          </a:p>
          <a:p>
            <a:pPr lvl="1"/>
            <a:r>
              <a:rPr lang="en-US" dirty="0"/>
              <a:t>They can be attached to almost anything</a:t>
            </a:r>
          </a:p>
          <a:p>
            <a:pPr lvl="1"/>
            <a:r>
              <a:rPr lang="en-US" dirty="0"/>
              <a:t>They can be as small as a grain of sand</a:t>
            </a:r>
          </a:p>
          <a:p>
            <a:r>
              <a:rPr lang="en-US" dirty="0"/>
              <a:t>Some are passive and need an external signal to power their response</a:t>
            </a:r>
          </a:p>
          <a:p>
            <a:r>
              <a:rPr lang="en-US" dirty="0"/>
              <a:t>Others have their own power supplies (and greater ranges)</a:t>
            </a:r>
          </a:p>
          <a:p>
            <a:r>
              <a:rPr lang="en-US" dirty="0"/>
              <a:t>Their transmission range varies from a few centimeters to several meters</a:t>
            </a:r>
          </a:p>
          <a:p>
            <a:r>
              <a:rPr lang="en-US" dirty="0"/>
              <a:t>They are currently used for:</a:t>
            </a:r>
          </a:p>
          <a:p>
            <a:pPr lvl="1"/>
            <a:r>
              <a:rPr lang="en-US" dirty="0"/>
              <a:t>Toll plaza payments</a:t>
            </a:r>
          </a:p>
          <a:p>
            <a:pPr lvl="1"/>
            <a:r>
              <a:rPr lang="en-US" dirty="0"/>
              <a:t>Some subway passes</a:t>
            </a:r>
          </a:p>
          <a:p>
            <a:pPr lvl="1"/>
            <a:r>
              <a:rPr lang="en-US" dirty="0"/>
              <a:t>Stock and inventory labels in warehouses</a:t>
            </a:r>
          </a:p>
          <a:p>
            <a:pPr lvl="1"/>
            <a:r>
              <a:rPr lang="en-US" dirty="0"/>
              <a:t>Passports and identity cards</a:t>
            </a:r>
          </a:p>
          <a:p>
            <a:pPr lvl="1"/>
            <a:r>
              <a:rPr lang="en-US" dirty="0"/>
              <a:t>Some credit cards with wave-style payment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547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6616</TotalTime>
  <Words>662</Words>
  <Application>Microsoft Office PowerPoint</Application>
  <PresentationFormat>Widescreen</PresentationFormat>
  <Paragraphs>78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COMP 4290</vt:lpstr>
      <vt:lpstr>Last time</vt:lpstr>
      <vt:lpstr>Questions?</vt:lpstr>
      <vt:lpstr>Project 3</vt:lpstr>
      <vt:lpstr>Assignment 4</vt:lpstr>
      <vt:lpstr>Abiral Pokharel Presents</vt:lpstr>
      <vt:lpstr>Exam 2 Post Mortem</vt:lpstr>
      <vt:lpstr>Privacy in Emerging Technologies</vt:lpstr>
      <vt:lpstr>RFID tags</vt:lpstr>
      <vt:lpstr>RFID issues</vt:lpstr>
      <vt:lpstr>Apple AirTags</vt:lpstr>
      <vt:lpstr>Electronic voting</vt:lpstr>
      <vt:lpstr>Voting is a mess</vt:lpstr>
      <vt:lpstr>VoIP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679</cp:revision>
  <dcterms:created xsi:type="dcterms:W3CDTF">2009-08-24T20:26:10Z</dcterms:created>
  <dcterms:modified xsi:type="dcterms:W3CDTF">2025-11-07T18:41:43Z</dcterms:modified>
</cp:coreProperties>
</file>